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35" r:id="rId2"/>
    <p:sldId id="318" r:id="rId3"/>
    <p:sldId id="321" r:id="rId4"/>
    <p:sldId id="330" r:id="rId5"/>
    <p:sldId id="331" r:id="rId6"/>
    <p:sldId id="336" r:id="rId7"/>
    <p:sldId id="337" r:id="rId8"/>
    <p:sldId id="33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842" autoAdjust="0"/>
    <p:restoredTop sz="94343" autoAdjust="0"/>
  </p:normalViewPr>
  <p:slideViewPr>
    <p:cSldViewPr snapToGrid="0">
      <p:cViewPr varScale="1">
        <p:scale>
          <a:sx n="73" d="100"/>
          <a:sy n="73" d="100"/>
        </p:scale>
        <p:origin x="3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png>
</file>

<file path=ppt/media/image4.gif>
</file>

<file path=ppt/media/image5.jpe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552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833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051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46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025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67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325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135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836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385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514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771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jpeg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381000"/>
            <a:ext cx="8229600" cy="762000"/>
          </a:xfrm>
        </p:spPr>
        <p:txBody>
          <a:bodyPr/>
          <a:lstStyle/>
          <a:p>
            <a:pPr eaLnBrk="1" hangingPunct="1"/>
            <a:r>
              <a:rPr lang="en-US" altLang="es-EC" sz="4000"/>
              <a:t>Criteríos Para la Selección de Hitos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63738" y="1600200"/>
            <a:ext cx="8399462" cy="4953000"/>
          </a:xfrm>
        </p:spPr>
        <p:txBody>
          <a:bodyPr/>
          <a:lstStyle/>
          <a:p>
            <a:pPr eaLnBrk="1" hangingPunct="1"/>
            <a:r>
              <a:rPr lang="es-EC" altLang="es-EC" dirty="0" smtClean="0"/>
              <a:t>Cuales son los objetivos del estudio?</a:t>
            </a:r>
          </a:p>
          <a:p>
            <a:pPr eaLnBrk="1" hangingPunct="1"/>
            <a:r>
              <a:rPr lang="es-EC" altLang="es-EC" dirty="0" smtClean="0"/>
              <a:t>Hitos Tipo 1 son ideales</a:t>
            </a:r>
          </a:p>
          <a:p>
            <a:pPr lvl="1" eaLnBrk="1" hangingPunct="1"/>
            <a:r>
              <a:rPr lang="es-EC" altLang="es-EC" dirty="0" smtClean="0"/>
              <a:t>Replicables y aumentan precisión</a:t>
            </a:r>
          </a:p>
          <a:p>
            <a:pPr eaLnBrk="1" hangingPunct="1"/>
            <a:r>
              <a:rPr lang="es-EC" altLang="es-EC" dirty="0" smtClean="0"/>
              <a:t>Hitos Tipo 2 también son comunes</a:t>
            </a:r>
          </a:p>
          <a:p>
            <a:pPr eaLnBrk="1" hangingPunct="1"/>
            <a:r>
              <a:rPr lang="es-EC" altLang="es-EC" dirty="0" smtClean="0"/>
              <a:t>Se deben poder ver y definir los hitos sin problema en todas las fotos</a:t>
            </a:r>
          </a:p>
          <a:p>
            <a:pPr eaLnBrk="1" hangingPunct="1"/>
            <a:r>
              <a:rPr lang="es-EC" altLang="es-EC" dirty="0" smtClean="0"/>
              <a:t>Mientras más hitos se fija, más especímenes se necesitan para realizar pruebas estadísticas</a:t>
            </a:r>
          </a:p>
          <a:p>
            <a:pPr lvl="1" eaLnBrk="1" hangingPunct="1"/>
            <a:r>
              <a:rPr lang="es-EC" altLang="es-EC" dirty="0" smtClean="0"/>
              <a:t>A veces no ayuda tener demasiados hitos, crea más trabajo y más potencial para errores</a:t>
            </a:r>
          </a:p>
          <a:p>
            <a:pPr lvl="1" eaLnBrk="1" hangingPunct="1"/>
            <a:r>
              <a:rPr lang="es-EC" altLang="es-EC" dirty="0" smtClean="0"/>
              <a:t>Cabe indicar que es mas fácil eliminar hitos que agregarlos</a:t>
            </a:r>
            <a:endParaRPr lang="es-EC" altLang="es-EC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0" y="1364566"/>
            <a:ext cx="12192000" cy="14068"/>
          </a:xfrm>
          <a:prstGeom prst="line">
            <a:avLst/>
          </a:prstGeom>
          <a:ln w="57150">
            <a:solidFill>
              <a:srgbClr val="345A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5502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6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6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6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6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66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6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66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381000"/>
            <a:ext cx="8229600" cy="762000"/>
          </a:xfrm>
        </p:spPr>
        <p:txBody>
          <a:bodyPr/>
          <a:lstStyle/>
          <a:p>
            <a:pPr eaLnBrk="1" hangingPunct="1"/>
            <a:r>
              <a:rPr lang="en-US" altLang="es-EC" sz="4000"/>
              <a:t>Semi-Hitos (Semi-Landmarks)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63738" y="1600200"/>
            <a:ext cx="8399462" cy="2286000"/>
          </a:xfrm>
        </p:spPr>
        <p:txBody>
          <a:bodyPr/>
          <a:lstStyle/>
          <a:p>
            <a:pPr eaLnBrk="1" hangingPunct="1"/>
            <a:r>
              <a:rPr lang="es-EC" altLang="es-EC" dirty="0" smtClean="0"/>
              <a:t>Hitos que se definen en el borde de una curva</a:t>
            </a:r>
          </a:p>
          <a:p>
            <a:pPr eaLnBrk="1" hangingPunct="1"/>
            <a:r>
              <a:rPr lang="es-EC" altLang="es-EC" dirty="0" smtClean="0"/>
              <a:t>Usados para delimitar los bordes de estructuras cuando no hay como definir hitos fijos</a:t>
            </a:r>
          </a:p>
          <a:p>
            <a:pPr lvl="1" eaLnBrk="1" hangingPunct="1"/>
            <a:r>
              <a:rPr lang="es-EC" altLang="es-EC" dirty="0" smtClean="0"/>
              <a:t>Tienen propiedades especiales</a:t>
            </a:r>
            <a:endParaRPr lang="es-EC" altLang="es-EC" dirty="0"/>
          </a:p>
        </p:txBody>
      </p:sp>
      <p:sp>
        <p:nvSpPr>
          <p:cNvPr id="30725" name="AutoShape 2" descr="data:image/jpeg;base64,/9j/4AAQSkZJRgABAQAAAQABAAD/2wCEAAkGBxQTEhUUExQWFhUXGBsaGBgYFxgcHBkcGB4YFxodHhwYHSggGBwlHBwWITEhJSorLi4uFx8zODMsNygtLisBCgoKBQUFDgUFDisZExkrKysrKysrKysrKysrKysrKysrKysrKysrKysrKysrKysrKysrKysrKysrKysrKysrK//AABEIAPUAzQMBIgACEQEDEQH/xAAcAAABBQEBAQAAAAAAAAAAAAAAAgMEBQYHAQj/xAA+EAABAwIEAwUGBAUDBAMAAAABAgMRACEEEjFBBVFhBhMicYEHMpGhsfAUI8HRFUJS4fFygqIzYrLCCCSS/8QAFAEBAAAAAAAAAAAAAAAAAAAAAP/EABQRAQAAAAAAAAAAAAAAAAAAAAD/2gAMAwEAAhEDEQA/AO40UUUBRRRQFFFFAUUUUBRUDjPESw3nDLjxn3G8k2BUTK1JSAADqeQFzUXCdpGnFYYICz+Jb7xBiAlOXOM0mQSJsJ0oLmiiigKS4DBggGLEiQDtaRPxrjntd9qL+ExBweDKULQkFx0pCiCoZglIUCkeEgkkHXaK89kftRfxeIGDxpStS0qLbgSEklIKilQSAk+EEyANN5oOk9juIOPMuKdUFKRicQ0CEhPhadW2mw6JFXtRsFgGmQQ02hsEkkISEgk6kxqTzqTQFFZXG4yOJNNoxgB1dYUpsJyFBCEhJ8RcU545GyTNonVUBRRRQFFFFAUUUUBRRRQFFFFAUUUUBRRRQFFeKNuVc3wxZW3ikt4l3K4pIaS69iRCkpWCtTnvo7wgqyAx+WjQqIoNvx/h7j7XdtuhqSMxKM4UndEZkwDYG+kjeszx3B4fBOMY3F4vu+7UQqzoS6tSA2MraXCEDIkeEJPu3rScCxKvwbC3wptXdIKw4oFSTlE5lWkzqbVzP2q4xniIbYQo5G1Z+8TuqMsCdUxNBt8R28wojuiXgQFBSIywepIrP8Z7dOOJKGk90CffCpVHS3hNY7A4FLLaG0TCUxffeTbWZp55InSKDLdr+y72Kd/EMnOtYAWlaoUop8MhSzCrAWna0052N7HYvDOpxLgLSkg5AFDMCQU5iUm1iRHWtZmjy+k0kIUqIvMxH7a0Fqe2GNAyqdAga5EyfWKzXant7xVstjDuKKdTDaFEkbGU+6fs08tu99airCpgc6DuvDkBbbbq0I71SEqUQAYUUiYO4nSp1c17J9qVspCHUlTU2KdUb2G6elXeO9pXD2sQ3h1PErcywQklKc5hOY/yz8t4oLXtLxw4UNqyIUla0oJU6lBlakoAQCDnVcmJFkm9XVVvF+EJxAKHFr7pScq2xlyrEg3kEg7SCLHyIsqAooooCiiigKKK8AoPaKKKAooooCmXMUhKkoK0havdSVAFUawNTT1ZTtLhs+KY/wDqOuBKm3FPthqQUKVkRKlpUEgkqVANrCZMBpcPikLnItKspg5VAweRjQ9KernrfF2uHN4vGvYN7DphpASA1CkoKkNJTkcMr8SlKUqLKAvlqi4h22/ijY/D52mhqDZRWIscpjKNvn0DLdocFiVcWed/E96wVqIIWSMsHKjLp4ZjlaanBEU5CgTMT0oKNKB0n4bUzJp4JmRttSAkRNrW3vQSWVH7+9aWXi0qUzPwIj9KawyQowcwFrgbU8/hMjgzLCh1CgY6yLUEN7EKUoqm/OmmkR5nU1PxCUfySBB1i/lFQUXAoFpJ5kEXEHSqviHBG3nkvOSViLzE5dCY1irNaTrXg100oN12U7Z6M4knklw77AKPPrW8rheKBLSgkgOZTlkWBgwSPOKtvYdisYlT7eMeWpKo7pLi85lM58pk5RGXw9NLUGvxD738WZCm1933bwBCvAB+SUkgGAoqDmt400Na+iigKKKKAooooCiiigKKKKCsc4/h0vFhTqUuAEkGQLALPiIykhJBImQCDUrAY9t5sONLC0EqAUNCUkoV8FAj0qnewmJVjUuFllTLYV3au+UFgqTClFHdQVEwj37JnnFZLtHxxzg3CkoeZS4tx55EIcOWHluvSVZQQQlURGooPO23adGLQ7hUtpWyrwqUq5OUzKR/LcWOu9qyvCMIhkBDaYABgD6knWoHBsX3zbakiAoTBGh0gcx1q5aSULKVWMffyoBZ30psgjQfGpvdjckaaDX12r0qGgT5X+5oK7NaTa8RT2HwwPiVIHOpLjCfecmekfIVDxvEoGVHi9IA8xQX2BU0mTnMgQhQhIvafFMXqK0UJWe9CiCbzcnzM1Q4R5ROVSrKIkwNDqYq3xQlRhVhcTuNp3mKD3iLoBypCQnaLnpJOt6rssQTp02qWhIkbU8pscvDpa/0oICTMX506m+leqw0ScwjkfuaVh3QgSUSdiTYdbXNB7icEpDiQRZSQqdZBm9WHCEyZBKFiCgzbUmelVf4kEeIEEbg/cClrQrwrNgdFJOkW9b/ACoOucC4gX2UrIhUlKuWZJgx0qg7YKUMQwpCipSCj8gPvtqWFOJSVJS0Ql3KASQuQALwDNc27DdoeIN8UDbrkYNS1gyBkgg5Cm0hRVl+Jmu8UBRRRQFFFFAUUUUDGNfKEFSUKcUNEJiSSYFzYeZ0FZpHbhBbz9y4MufvRKJbDb34ZRkGFjOFG2yTvAOj4lh1ONLQhxTSlCA4kAqTO4zWms+exwISFvqUAjulDu20hTedDgTCQMpBSRPJat4IDU1hO3XHG1KOFU2hxAguBSQoE6pSAbWsZ6jrWe7ce1HFYXiZwTTLZQMgKlBRWS4kKzJgwAmdCD7pqmWsrUSTKiSSonU70FvxENJZbcaRkUo2iLc/htVKt5QXOp1k3J+zVo9jUqygIBSgEaGCTqfvmagLG+2g+zQNr4hP8pmncNj4kxcaTv8AKKYDdKRhiZIBjnyoDFvl1Uq9OlIU3zA+EU7kymFaGnk5RuPIn7NBBCVSMpMjY9Kloxw/mBHMwTH9qEoQowcpOwERfnNT2WUokJKesDT4j6UCWcYCLG2wgx8xUttsZr2ETGh+lJaZSPdTB5jr600pyDEyTregXi0NkEoSsX1MFPyqqcUJIiD51YtvqAKR8NjUN1E332oGVARCgYkSRy1/b4VIaxRAyAZ0XMeYv5RzppLxAIMR1qOHZJIEC+nlEUCcO6jMQoCCbdPhXV+w3FS8wUKnM0cpKjJIN0n4W9K5OpoRNr7cqY4r2nx2CbK8ISFOEBZyBURoQCCOYmg73xHGJZacdXZDaFLV/pQCo/IVA7NcaTimyoEBSSAtACgWypKVhJzgZjlUDmAgzbnUPsjxA4/h7asQElbjeV9A0lQIUCnVMi8dateFcKbYCgjMSogqUpRUo5UpQm55JSkek6kmgnUUUUBUB/jLKHgypcOFClwQqMqMpUSqMojMnf8AmFT6oeJ8HW7jGXoQWm2nmlJJVKg/3c2yxA7uNb5touE/hXF2sRm7sklOWQpKkmFgLQYUAYKTIPnuDVZ2n7UowvgAzOkSBsAeZ/SouB7NuYbD4s4dQS+62EtZlrWlvumyhpOdzxKAMmSBrEWri3A043M7+NWtSiYHeLzqkTJCgTbSLxa1Bo8Uc61LUJWokydb6/Omsv8Aem2FqHL1qYlMgG06eXpQeNugAj13vS+4lIN5On62i9JAMgculScPi1oOsAdJ05UEdrDQb7dDEc52FOZxMD0TzOnxp5zElVj0++tor3graC9lWuDqDtO1zYGgkcQ4Y8W0QLybRdJ3vy5Te9Y9xKphSiY+771vOLNuJGVRVFgbkDyvrWV4tgwF8pvF/S+9BWKCdvnr8qdbxawLLUCDab+kmhtUE/ttvTSzJMb9BQW2G4go+GRreBv9fWpmVaYlJIOh2J/WqBjGgWI9flNTWOIryhBUcv8ALa3QdDQWTql7kCNpiaSyskG0kCf3qEMQSfHJPPepbb5BBvOh00Igj4UDGLxKYIj1+9aipSbG4n79anOsyTcRzt9ipvD+GF5IhaUhMzNo39Z86CpgaUhT5Ay6jadq9fOUmCCLiRvFqZUoGaDZezTiSW3lNKMd6Bln+pO3qCa6ctUAnlXzTx7EutNFxqSsERqSOvpXbPZhxfE4rh7TuLTlcJImMudIMJXB0n5xO9BacD42rEKWlWGfYKUpV+b3V88wB3TioMCSDBEjnVxUPhmC7pKpUVqWtS1KIiSo2EbBKQlI6JFTKAoqMriDQcDRcR3pBUEZhmgRJy6wJF+oqn452zwmGwy8StwKQmBCLqUpQlASDE5hcHSLzFBC9p+McbwX5ZIK1pSSOVyR6wB61ypnFz7wvzFTOOe2FjHNHDlhxnMtOVZUlQsf5hAy+YmveHYVBGZwxecupXeIEaUD7LAj9/8AOtKDeXkCedeFuXFlRiY8I/lMQABzAgelVqjNo9JmgtAlRiYF4kGor2I8UCRyzGmsMLxJA8zSmmlFYCzmTJNzykm9APYkIAlfi2Gpj4WHWq5ziihpAN7bRrrUFTkknUnfp/ilNkG0A+dBbJ7RuBXjIcAtfXyvrUhrEpdOUWM6KifQ8ulUuFQklRWTEcr9Iqdi8QylMJBKlRJOo+FqCwXwxQgpAWk8p5kDWoj+EUhSgbEagx8Kb4dxpbcT4kgyQbTH3rU9riLKySsqQSdxm6nkaClxGGM6aUpskC1z96R9a0BWyYhwa7tqr0oKvCAlaToU/wCJHwoK1p0zC4Ol+YPlUxlQNhUMYZewNugpzDPLCsqkyN4saCcjCpOgvrOwpwrcQyEjRRzzv5Dp+tP4BoFUZo8wY9Y69KU+2USglQbKrwAUGdxmIj0oKl9QXqiOaudR3cJEHbY1L72xQcxGaRfQXGh52vUZziEJy7DnpfyoDEYNSAlSrJVcHWfhW99mvHApJYW5J1bnlukfWPOufuKW4gTMbAG1p/esW72vdwuJzYfLLSv5gSCpPSRaaD6xorFeyztv/FMMpS0BDzSglwJnKZEpUmbgGDY6RVPg+K4pDjlnnwokgsLJWgFx6EvIXIaWE5UwnUJ6Cg1XGOGOrxrDzaE5G2cQhRUR7z3c5ZTqpI7sz5iJrmXtB7BYr+Hnug4tLS21hlS+8WEpbLa8qhdSAcpSjUDNpMV3Cig+JcLg1uLyJSSqY8uc8orsfC3/AHUqiG0i/wDUANBy61sfaxwRSgjEoFkjK4ByJkHymQfSuZtPRvAuIM6G0daC7dBUfenfypJZOpmqbC4tWiTl6f5q6Y4ylSUgA5gIIjlqZ3FAppqKY4mvK2YspRga+v31qwZczCwnzix9NLVT45zOrmBp15npyoIKUQT5acv3r1hV9BM76eo5UBEXjyvSgLafK1B4FAai8n7j41JRw8K8WZIn4fH9ajgm9vv7+legCI21+lAlDU2FwNxP3yqSpkAwNbUyiRsb08MSJBAvaLT50DqnBt505hMUptcpUQTy3prEMQJMCbVEc1oNInizgie7I0IsDyibWpWIxrpiEtI/2okj/VvtWbUDpM0tuIj50GgV2hcZIFs25j4TzqtxvaB1YPjME/1W/wDyaqlPgixuDp8qgOiCRpFBqOEKD4V4gMsJk7cp3AOk15xHhpQlRUIAuVSAnLzlUEVmFrKfdMW2t6VtOD8Bc4xhVMlZaSIC3YzSpMFIAkSdCfTnQVnZ9rEYn8rCw4JmRGVO0lW1edpvYjii4HMM424F3WFqylKzdUWgomY36V0rsv2E/A8MfwaH1Z3Q4S8EkFKloCAUpBmwA3mZqw7D4F1tD5cASlx7M2hKSgBIbbQSEKu2FLStWU/1SYJIoIHss7D/AMLwykrWFvOqCnCmcogQlKZuQJN95ra0UUBRRRQU+P44wFOsrC1FDRcWnulmUTlOW0OEm0JmuNe0vAZG/wARgWXgjvO7dbcZWO6VlSsEBV8pBAnSbb12RXDHfxpxAUjL3HdBJCpnMVhROkTaOW9TuFYMtNJQpWZWq1RGZajmWqNpUSY20oPnHhrasgLiClwjxJIIKT5G42NWeBa/NSkA3meo1mt57X2mGGxi1qCVyEZN3eUDmBNzaPSuVYDtS06uAFoVHgmL77fSgu8WsIcULi4nW4IG9JbURBGo0kW+4+lQ8RiSs5iIJNOuO+ESN9POaCQ4oKJMBObYaDpemgi52/ekSY1PT4dalBOZOaD1tb46UDQb+W9NqTEk06DaPl9+VerbkW/T9aBtpYUNII+96QhF7WNCbazPpSkCZ5SDPLWgdxDskmNfKoxJivXHNtvu/SvAjMoAXvtQeJXOmvOvXUmwGp608trJFIRgyTmJgETbloP1oITrRuNt6aeEETyj7mrB/DwZSZBt/Yg02vD+GTrNBi+0WPV3hQklKUgaWkkTtXWf/jz2necU7gnDmQhHetmLp8QSpJO4OYETyNYfH9nUPDMSpKtiNwOYrt3sp7IsYLCIcbBLr6ELcWrU2kJEaJEm1Bb43tQlpzENraWCy225cp8ferW0gCCYlSN+YtU/gnE+/SslGRTbi2lpmRmQYkGBIIIIsNdKg8Q7LoecfcW4v85pDRACRlDSluNqTacwUom8g2tVlwrhwZSoAlRWtTi1GJKlmTYWA0AHICgm0UUUBRRRQFZvi/HHGMWlCspY/DPvkBJz/kdzbNmi+dVo2FaSoT3Cmluh5SJcCSkKJNkqjMmJiDAkReByoOLe1LB4nieFZebbWp3DXeZSg+FOIQ24hSLkuJGWJ11sIgcx7P8ABH1PNqKFoSFSVqSQPDcgE6np1r654dw1phOVpASDHM6AJAkmYCQABoAABVD7RMEF4XOdW1AjyV4SPmPhQcgcYTBAqOFWBiY+tSn1eE+f1qHhzlN7+dBIKc2v3+1LbWcuQE5dYm0i0/OvEmRyvpQEjyFB6APvakyRSSm1tj50+tSlXUbwB8BFAlLYi41r0ZQCMp85H0NJHwoCjqdJ5UDJT9/WrTgaCCokSkCVHToB66VESQbWpxWIOTIDAJB05cjQIxZBUo9bAbCpLYCWkmAVSb8/MbxUSI1+NPtrCkojUTO/KPKgaQqded6MetAEAEmBtUleGIun9f0pDrYU0vNKVpiLWIO07GgqWnSVibJ0jzrvvZR4LwjOWICAm2ng8B+lcIBhIkTXTvZLiCW30TYFBA5ZgQfoKDf0UUUBRRRQFFFFAUUUUBWX9oz2XBkT7y0j4eL9K1Fc79q3E0ju2dx41dJkJ+ivlQc8CCT0/WvTAURP9v7UrCYxABBUY10NjSXkAeKR4r22mRBoFtGxsDSXNRrNeI0kV6pWk8qA+HSkQJtfnThkwBfl1pKCRcWMi/XX9qBBPP8AvXgXcTp/j4UtQgZiZJJ3vfc8r14ggAgiSd9xQJPT9vhSk2JsY23ptSB9mevrTtonnf8ASgUTaOdPMqCG0nNuokpvHQ8rVEenSYtIHnf6UywuAQND73M+tBLc4kr+rN1Ot9hURzHFViSBOn96QsTTQR8KCRmBG5rq3slbT+GcUPeLkHyCUkfVVcmZECSQBte5roXssx8YhbYV4VomP+5Jt/xJoOo0UUUBRRRQFFFFAUUVE4qpYZcKFZVBJIMToJ0NBLrkvtXYIxSVbKaT/wAVK/er1HGsT3WAfU46W1tYXvu6GHu5iCEytK05wkkp/wCnEAq5Vivaf20C+IjBdx/0iEFwnxKK0pV7se6JHzNBSNCM1tqdaIjypLrPhkDnPqYrxhIy6gTPpF6B+b0oGf7ioi8YlI1mhvFyQLgEG9BIMD+1OqSMsQZB1pkYtIMJImIty/WltvykmdTf9KBrL/ijf5V6XJEAXGh515NANjl+lPYZrMoJnU3P116U2kil4jEJbb6nWBeDtQScVhUCSPETobACLepqtCSDpTGE4oQqY8O4M/c1aOspVCk3kW1kem1BBcv96Uh5uAKWRtvXqkyCTyoIbnSvezXaj8HxFgd0XApSUmFQZcOSQIMxOm+lqksoEeVb32SYFBceWtCVKSEZVFIJTJX7pN06bUG17XcTdwzAdayH8xpJzgmzjjbdoIvCib8qVh+JOnHuYdWTuwwl1JAOaVLWiCSYNkzYb1O4nwxrEIyPJzJkKjMoXSQpJ8JEwQCOoBrxvhTQeL4Se9KAgqzrMpEkJgmIkk+ZJ1NBNooooCiiigKbfZStJStIUk2KVAEHzB1pyighNcJYSUqSy0koEJIQkFIuYECwudOZrKe0zBtZWnihGfPlzZRnIIJjNExIFbisT7U0DuGiTBDlhz8J+/Wg5diyRA0GtVDq5JiQOk1ZY5yEqIHl9Pjp8apwYuKBzuwEzGu5r1LsWVcbXpoKtFeFNun6fvQOpyzc/DWn04goF5g763HlamUtgjwnz+/nScSkACJsdDvregnjHoi5mk/j0T7338Kqhf8AbpSmkDegnOY/kJ+nzpteOWoZVGANE1HCiPSnXfuP3oE97YhQsRbpUjBYkosFmN9x87UwBXhTGh+FBfkTfekqRa9QeHYvKAFG3O9v7VPXiTEJgAjWPuKCP3cbxW79kL35r6SR7iT5wf7/ADFYLFq0A9T1rcex9gl95Z0DYTpuog/+tB1aiiigKKKKAooooCiiigK5t7XHSFYe9oXbldN/vlXSa4x254mMTiVkHwN+FP8At/cyaDIcRxhUkNgAAGTVdJBtVmxC5G9zP393prE4ApOmh3m/60EJJidPnevCralpbpRatQeoSYm0H4/CmFr6k9MpFXT2FHdhxCsydFCwUg8o5ciK8ZZKlBCU51qsEpBJO9gNTQUCSom0ipiMNAvfet5gPZ1jFpCiltudlqMx1CQY8taxfavheMwuNbwndBZcy5CkKIXmMeFUCI35UEYmeUV7ltbet0n2YY2JPczy7xU/+MVTcV4A9hR+e2UzoTBBPQpt6UGfIPKlJBjyp8KlQtNoiKWxhypWVMXoI6RPwvT+ExMCDptUdwZTtSWmve6Cf3oLDEit17JOKhDq8OYhzxD/AFJ29R9K56y6T4fh+1W/Znw4hpQMEOov/uAP1oPoGiivKD2iiigKKKKAooqje44W8UtlxKUtoYL2cKJJAUEQRlAG9gTtQXlcM9pfCQxi15YCXIWEj/u1/wCQV8RW/wCI9s1N8MxWNyIzsrdbSgKKhmQ4WUybTeCY9OdfNvEu1uMfd7555S19YygcgkWA10oNXh0JM3M+VOP4+QAu8RB3AG071KYwXeNJeV4EqCSEix8QB3HI1edmexy3XArunFti4JASk+qiMw8qCK3g8MpkLKngo3yJbJAFxAPob1Rgwo5R0uP0rrSuwa1ZUhwNN6qCSpSjMzFgkVouDdlMNhjKGwV/1qgq5enpQZDsF2LStrvcUic3uoMiRa53vyrojGEbR7iEpj+lIH0p6igDWOYx2JcGOR3p7xnEBtotIaCyO5adKUB4lElSlXUTYHzrY1X/AMDw3i/Ia8SgtXgT4lCwUbXVFpoEdmscX8Iw6oypbSCo5csqgZjlPu3m1T8QwlaSlaQpJ1CgCD6GlISAAAAALADQAUqg59xP2WtLczMOqZSdUZc8f6SVAgdDNUPF/ZjiWhnYdD1rpjIr0uQr4iuv0UHzHicKpKiCCFAwUkEEHcGd6ZuNfKvojj3ZfD4sEuIAXEBxNljlffyM1zfiPs2xSFKKAh1A92CAojqDEHyNBgAasOAuZ8Q02hSe9K05U5hOo2r3i/ZzFpQ7lw7gUhBVAQqwAJnroa5eFGZkzrO88/Og+3xTa3kiCVACYuRry8+lUfYp5x3hmGViQStbCc8gyoEakaklMH1rJ/wkHh/4dzBuqK38UBlZBLLbrq3A4lKoAXkKAki4J5Aig6bRTeHPgTYiwsrUW0PWnKAooooCq13grSny+qVKLfdkEygomYyG2t68ooIrXZTDJwz2FCPyXisuJnUuGVEEaXuOVoiK5lhfYOyMR48W4pkGcndgKI5FzNHqEj0oooOxt4NsISgITlSAEpgQAkQAJ5CnwKKKAooooCiiigKKKKAooooCiiigKKKKAismr2bcML/f/hG88zHiyTrPdzk+VeUUGsAr2iigKKKKD//Z"/>
          <p:cNvSpPr>
            <a:spLocks noChangeAspect="1" noChangeArrowheads="1"/>
          </p:cNvSpPr>
          <p:nvPr/>
        </p:nvSpPr>
        <p:spPr bwMode="auto">
          <a:xfrm>
            <a:off x="1668464" y="-1881188"/>
            <a:ext cx="3286125" cy="3924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s-EC" altLang="es-EC" sz="18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638" y="3530373"/>
            <a:ext cx="8014816" cy="3170871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7938" y="1319432"/>
            <a:ext cx="12192000" cy="14068"/>
          </a:xfrm>
          <a:prstGeom prst="line">
            <a:avLst/>
          </a:prstGeom>
          <a:ln w="57150">
            <a:solidFill>
              <a:srgbClr val="345A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5619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6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6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676899" y="72504"/>
            <a:ext cx="11075831" cy="1447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dirty="0" smtClean="0">
                <a:solidFill>
                  <a:schemeClr val="bg1"/>
                </a:solidFill>
              </a:rPr>
              <a:t>Micro-CT Scanning: </a:t>
            </a:r>
            <a:r>
              <a:rPr lang="en-US" altLang="en-US" dirty="0" err="1" smtClean="0">
                <a:solidFill>
                  <a:schemeClr val="bg1"/>
                </a:solidFill>
              </a:rPr>
              <a:t>Análisis</a:t>
            </a:r>
            <a:r>
              <a:rPr lang="en-US" altLang="en-US" dirty="0" smtClean="0">
                <a:solidFill>
                  <a:schemeClr val="bg1"/>
                </a:solidFill>
              </a:rPr>
              <a:t> </a:t>
            </a:r>
            <a:r>
              <a:rPr lang="en-US" altLang="en-US" dirty="0" err="1" smtClean="0">
                <a:solidFill>
                  <a:schemeClr val="bg1"/>
                </a:solidFill>
              </a:rPr>
              <a:t>en</a:t>
            </a:r>
            <a:r>
              <a:rPr lang="en-US" altLang="en-US" dirty="0" smtClean="0">
                <a:solidFill>
                  <a:schemeClr val="bg1"/>
                </a:solidFill>
              </a:rPr>
              <a:t> </a:t>
            </a:r>
            <a:r>
              <a:rPr lang="en-US" altLang="en-US" dirty="0" err="1" smtClean="0">
                <a:solidFill>
                  <a:schemeClr val="bg1"/>
                </a:solidFill>
              </a:rPr>
              <a:t>Tres</a:t>
            </a:r>
            <a:r>
              <a:rPr lang="en-US" altLang="en-US" dirty="0" smtClean="0">
                <a:solidFill>
                  <a:schemeClr val="bg1"/>
                </a:solidFill>
              </a:rPr>
              <a:t> </a:t>
            </a:r>
            <a:r>
              <a:rPr lang="en-US" altLang="en-US" dirty="0" err="1" smtClean="0">
                <a:solidFill>
                  <a:schemeClr val="bg1"/>
                </a:solidFill>
              </a:rPr>
              <a:t>Dimensiones</a:t>
            </a:r>
            <a:endParaRPr lang="en-US" altLang="en-US" i="1" dirty="0">
              <a:solidFill>
                <a:schemeClr val="bg1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118815" y="1520304"/>
            <a:ext cx="12192000" cy="69852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125" y="4190090"/>
            <a:ext cx="8804856" cy="2576579"/>
          </a:xfrm>
          <a:prstGeom prst="rect">
            <a:avLst/>
          </a:prstGeom>
        </p:spPr>
      </p:pic>
      <p:pic>
        <p:nvPicPr>
          <p:cNvPr id="11" name="Picture 2" descr="https://www.microphotonics.com/wp-content/uploads/2015/04/SkyScan-1172-MicroC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9365" y="1755542"/>
            <a:ext cx="3330188" cy="2361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99" y="1859649"/>
            <a:ext cx="2223627" cy="4522155"/>
          </a:xfrm>
          <a:prstGeom prst="rect">
            <a:avLst/>
          </a:prstGeom>
        </p:spPr>
      </p:pic>
      <p:pic>
        <p:nvPicPr>
          <p:cNvPr id="13" name="Content Placeholder 3"/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190" y="1715450"/>
            <a:ext cx="3132461" cy="2349345"/>
          </a:xfrm>
        </p:spPr>
      </p:pic>
      <p:sp>
        <p:nvSpPr>
          <p:cNvPr id="12" name="TextBox 11"/>
          <p:cNvSpPr txBox="1"/>
          <p:nvPr/>
        </p:nvSpPr>
        <p:spPr>
          <a:xfrm>
            <a:off x="772168" y="6381804"/>
            <a:ext cx="2329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University of Calgary</a:t>
            </a:r>
            <a:endParaRPr lang="es-EC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3972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1963738" y="228600"/>
            <a:ext cx="8229600" cy="1066800"/>
          </a:xfrm>
        </p:spPr>
        <p:txBody>
          <a:bodyPr/>
          <a:lstStyle/>
          <a:p>
            <a:r>
              <a:rPr lang="en-US" altLang="es-EC" sz="4000" dirty="0" err="1" smtClean="0"/>
              <a:t>Número</a:t>
            </a:r>
            <a:r>
              <a:rPr lang="en-US" altLang="es-EC" sz="4000" dirty="0" smtClean="0"/>
              <a:t> de </a:t>
            </a:r>
            <a:r>
              <a:rPr lang="en-US" altLang="es-EC" sz="4000" dirty="0" err="1" smtClean="0"/>
              <a:t>Hitos</a:t>
            </a:r>
            <a:endParaRPr lang="en-US" altLang="es-EC" sz="4000" dirty="0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33600" y="1524000"/>
            <a:ext cx="8001000" cy="5029200"/>
          </a:xfrm>
        </p:spPr>
        <p:txBody>
          <a:bodyPr/>
          <a:lstStyle/>
          <a:p>
            <a:r>
              <a:rPr lang="es-EC" altLang="es-EC" dirty="0" smtClean="0"/>
              <a:t>¿Cuántos hitos se deben definir?</a:t>
            </a:r>
          </a:p>
          <a:p>
            <a:r>
              <a:rPr lang="en-US" altLang="es-EC" dirty="0" smtClean="0"/>
              <a:t>No hay </a:t>
            </a:r>
            <a:r>
              <a:rPr lang="en-US" altLang="es-EC" dirty="0" err="1" smtClean="0"/>
              <a:t>una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ecuación</a:t>
            </a:r>
            <a:r>
              <a:rPr lang="en-US" altLang="es-EC" dirty="0" smtClean="0"/>
              <a:t> para </a:t>
            </a:r>
            <a:r>
              <a:rPr lang="en-US" altLang="es-EC" dirty="0" err="1" smtClean="0"/>
              <a:t>definir</a:t>
            </a:r>
            <a:r>
              <a:rPr lang="en-US" altLang="es-EC" dirty="0" smtClean="0"/>
              <a:t> un </a:t>
            </a:r>
            <a:r>
              <a:rPr lang="en-US" altLang="es-EC" dirty="0" err="1" smtClean="0"/>
              <a:t>número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exacto</a:t>
            </a:r>
            <a:endParaRPr lang="en-US" altLang="es-EC" dirty="0" smtClean="0"/>
          </a:p>
          <a:p>
            <a:r>
              <a:rPr lang="en-US" altLang="es-EC" dirty="0" smtClean="0"/>
              <a:t>Deben </a:t>
            </a:r>
            <a:r>
              <a:rPr lang="en-US" altLang="es-EC" dirty="0" err="1" smtClean="0"/>
              <a:t>haber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suficientes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como</a:t>
            </a:r>
            <a:r>
              <a:rPr lang="en-US" altLang="es-EC" dirty="0" smtClean="0"/>
              <a:t> para </a:t>
            </a:r>
            <a:r>
              <a:rPr lang="en-US" altLang="es-EC" dirty="0" err="1" smtClean="0"/>
              <a:t>captar</a:t>
            </a:r>
            <a:r>
              <a:rPr lang="en-US" altLang="es-EC" dirty="0" smtClean="0"/>
              <a:t> la </a:t>
            </a:r>
            <a:r>
              <a:rPr lang="en-US" altLang="es-EC" dirty="0" err="1" smtClean="0"/>
              <a:t>variación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biológica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relevante</a:t>
            </a:r>
            <a:endParaRPr lang="en-US" altLang="es-EC" dirty="0" smtClean="0"/>
          </a:p>
          <a:p>
            <a:pPr lvl="1"/>
            <a:r>
              <a:rPr lang="en-US" altLang="es-EC" dirty="0" err="1" smtClean="0"/>
              <a:t>Especies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alargadas</a:t>
            </a:r>
            <a:r>
              <a:rPr lang="en-US" altLang="es-EC" dirty="0" smtClean="0"/>
              <a:t> o con </a:t>
            </a:r>
            <a:r>
              <a:rPr lang="en-US" altLang="es-EC" dirty="0" err="1" smtClean="0"/>
              <a:t>formas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complejas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requieren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más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hitos</a:t>
            </a:r>
            <a:endParaRPr lang="en-US" altLang="es-EC" dirty="0" smtClean="0"/>
          </a:p>
          <a:p>
            <a:r>
              <a:rPr lang="en-US" altLang="es-EC" dirty="0" err="1" smtClean="0"/>
              <a:t>Poner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demasiados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puede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ser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tedioso</a:t>
            </a:r>
            <a:r>
              <a:rPr lang="en-US" altLang="es-EC" dirty="0" smtClean="0"/>
              <a:t> y </a:t>
            </a:r>
            <a:r>
              <a:rPr lang="en-US" altLang="es-EC" dirty="0" err="1" smtClean="0"/>
              <a:t>significa</a:t>
            </a:r>
            <a:r>
              <a:rPr lang="en-US" altLang="es-EC" dirty="0" smtClean="0"/>
              <a:t> que se </a:t>
            </a:r>
            <a:r>
              <a:rPr lang="en-US" altLang="es-EC" dirty="0" err="1" smtClean="0"/>
              <a:t>necesitarán</a:t>
            </a:r>
            <a:r>
              <a:rPr lang="en-US" altLang="es-EC" dirty="0" smtClean="0"/>
              <a:t> mas </a:t>
            </a:r>
            <a:r>
              <a:rPr lang="en-US" altLang="es-EC" dirty="0" err="1" smtClean="0"/>
              <a:t>especímenes</a:t>
            </a:r>
            <a:r>
              <a:rPr lang="en-US" altLang="es-EC" dirty="0" smtClean="0"/>
              <a:t> para realizer </a:t>
            </a:r>
            <a:r>
              <a:rPr lang="en-US" altLang="es-EC" dirty="0" err="1" smtClean="0"/>
              <a:t>pruebas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estadísticas</a:t>
            </a:r>
            <a:endParaRPr lang="es-EC" altLang="es-EC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7938" y="1319432"/>
            <a:ext cx="12192000" cy="14068"/>
          </a:xfrm>
          <a:prstGeom prst="line">
            <a:avLst/>
          </a:prstGeom>
          <a:ln w="57150">
            <a:solidFill>
              <a:srgbClr val="345A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8275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1963738" y="228600"/>
            <a:ext cx="8229600" cy="1066800"/>
          </a:xfrm>
        </p:spPr>
        <p:txBody>
          <a:bodyPr/>
          <a:lstStyle/>
          <a:p>
            <a:r>
              <a:rPr lang="en-US" altLang="es-EC" sz="4000" dirty="0" err="1" smtClean="0"/>
              <a:t>Problemas</a:t>
            </a:r>
            <a:r>
              <a:rPr lang="en-US" altLang="es-EC" sz="4000" dirty="0" smtClean="0"/>
              <a:t> </a:t>
            </a:r>
            <a:r>
              <a:rPr lang="en-US" altLang="es-EC" sz="4000" dirty="0" err="1" smtClean="0"/>
              <a:t>comunes</a:t>
            </a:r>
            <a:r>
              <a:rPr lang="en-US" altLang="es-EC" sz="4000" dirty="0" smtClean="0"/>
              <a:t> </a:t>
            </a:r>
            <a:endParaRPr lang="en-US" altLang="es-EC" sz="4000" dirty="0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33600" y="1524000"/>
            <a:ext cx="8001000" cy="5029200"/>
          </a:xfrm>
        </p:spPr>
        <p:txBody>
          <a:bodyPr/>
          <a:lstStyle/>
          <a:p>
            <a:r>
              <a:rPr lang="en-US" altLang="es-EC" dirty="0" err="1" smtClean="0"/>
              <a:t>Problemas</a:t>
            </a:r>
            <a:r>
              <a:rPr lang="en-US" altLang="es-EC" dirty="0" smtClean="0"/>
              <a:t> con la </a:t>
            </a:r>
            <a:r>
              <a:rPr lang="en-US" altLang="es-EC" dirty="0" err="1" smtClean="0"/>
              <a:t>calidad</a:t>
            </a:r>
            <a:r>
              <a:rPr lang="en-US" altLang="es-EC" dirty="0" smtClean="0"/>
              <a:t> de las </a:t>
            </a:r>
            <a:r>
              <a:rPr lang="en-US" altLang="es-EC" dirty="0" err="1" smtClean="0"/>
              <a:t>fotos</a:t>
            </a:r>
            <a:endParaRPr lang="en-US" altLang="es-EC" dirty="0" smtClean="0"/>
          </a:p>
          <a:p>
            <a:endParaRPr lang="en-US" altLang="es-EC" dirty="0" smtClean="0"/>
          </a:p>
          <a:p>
            <a:r>
              <a:rPr lang="en-US" altLang="es-EC" dirty="0" err="1" smtClean="0"/>
              <a:t>Especímenes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doblados</a:t>
            </a:r>
            <a:endParaRPr lang="en-US" altLang="es-EC" dirty="0" smtClean="0"/>
          </a:p>
          <a:p>
            <a:endParaRPr lang="en-US" altLang="es-EC" dirty="0" smtClean="0"/>
          </a:p>
          <a:p>
            <a:r>
              <a:rPr lang="en-US" altLang="es-EC" dirty="0" err="1" smtClean="0"/>
              <a:t>Especímenes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preservados</a:t>
            </a:r>
            <a:r>
              <a:rPr lang="en-US" altLang="es-EC" dirty="0" smtClean="0"/>
              <a:t> de </a:t>
            </a:r>
            <a:r>
              <a:rPr lang="en-US" altLang="es-EC" dirty="0" err="1" smtClean="0"/>
              <a:t>diferentes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maneras</a:t>
            </a:r>
            <a:r>
              <a:rPr lang="en-US" altLang="es-EC" dirty="0" smtClean="0"/>
              <a:t> o </a:t>
            </a:r>
            <a:r>
              <a:rPr lang="en-US" altLang="es-EC" dirty="0" err="1" smtClean="0"/>
              <a:t>comparacion</a:t>
            </a:r>
            <a:r>
              <a:rPr lang="en-US" altLang="es-EC" dirty="0" smtClean="0"/>
              <a:t> </a:t>
            </a:r>
            <a:r>
              <a:rPr lang="en-US" altLang="es-EC" dirty="0"/>
              <a:t>entre </a:t>
            </a:r>
            <a:r>
              <a:rPr lang="en-US" altLang="es-EC" dirty="0" err="1"/>
              <a:t>especímenes</a:t>
            </a:r>
            <a:r>
              <a:rPr lang="en-US" altLang="es-EC" dirty="0"/>
              <a:t> </a:t>
            </a:r>
            <a:r>
              <a:rPr lang="en-US" altLang="es-EC" dirty="0" err="1" smtClean="0"/>
              <a:t>preservados</a:t>
            </a:r>
            <a:r>
              <a:rPr lang="en-US" altLang="es-EC" dirty="0" smtClean="0"/>
              <a:t> y frescos</a:t>
            </a:r>
            <a:endParaRPr lang="es-EC" altLang="es-EC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7938" y="1319432"/>
            <a:ext cx="12192000" cy="14068"/>
          </a:xfrm>
          <a:prstGeom prst="line">
            <a:avLst/>
          </a:prstGeom>
          <a:ln w="57150">
            <a:solidFill>
              <a:srgbClr val="345A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3844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1963738" y="228600"/>
            <a:ext cx="8229600" cy="1066800"/>
          </a:xfrm>
        </p:spPr>
        <p:txBody>
          <a:bodyPr/>
          <a:lstStyle/>
          <a:p>
            <a:r>
              <a:rPr lang="en-US" altLang="es-EC" sz="4000" dirty="0" err="1" smtClean="0">
                <a:solidFill>
                  <a:schemeClr val="bg1"/>
                </a:solidFill>
              </a:rPr>
              <a:t>Problemas</a:t>
            </a:r>
            <a:r>
              <a:rPr lang="en-US" altLang="es-EC" sz="4000" dirty="0" smtClean="0">
                <a:solidFill>
                  <a:schemeClr val="bg1"/>
                </a:solidFill>
              </a:rPr>
              <a:t> </a:t>
            </a:r>
            <a:r>
              <a:rPr lang="en-US" altLang="es-EC" sz="4000" dirty="0" err="1" smtClean="0">
                <a:solidFill>
                  <a:schemeClr val="bg1"/>
                </a:solidFill>
              </a:rPr>
              <a:t>comunes</a:t>
            </a:r>
            <a:r>
              <a:rPr lang="en-US" altLang="es-EC" sz="4000" dirty="0" smtClean="0">
                <a:solidFill>
                  <a:schemeClr val="bg1"/>
                </a:solidFill>
              </a:rPr>
              <a:t> </a:t>
            </a:r>
            <a:endParaRPr lang="en-US" altLang="es-EC" sz="4000" dirty="0">
              <a:solidFill>
                <a:schemeClr val="bg1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7938" y="1319432"/>
            <a:ext cx="12192000" cy="14068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150" y="1720964"/>
            <a:ext cx="8037512" cy="4753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446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1963738" y="228600"/>
            <a:ext cx="8229600" cy="1066800"/>
          </a:xfrm>
        </p:spPr>
        <p:txBody>
          <a:bodyPr/>
          <a:lstStyle/>
          <a:p>
            <a:r>
              <a:rPr lang="en-US" altLang="es-EC" sz="4000" dirty="0" err="1" smtClean="0"/>
              <a:t>Problemas</a:t>
            </a:r>
            <a:r>
              <a:rPr lang="en-US" altLang="es-EC" sz="4000" dirty="0" smtClean="0"/>
              <a:t> </a:t>
            </a:r>
            <a:r>
              <a:rPr lang="en-US" altLang="es-EC" sz="4000" dirty="0" err="1" smtClean="0"/>
              <a:t>comunes</a:t>
            </a:r>
            <a:r>
              <a:rPr lang="en-US" altLang="es-EC" sz="4000" dirty="0" smtClean="0"/>
              <a:t> </a:t>
            </a:r>
            <a:endParaRPr lang="en-US" altLang="es-EC" sz="4000" dirty="0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33600" y="1524000"/>
            <a:ext cx="8001000" cy="5029200"/>
          </a:xfrm>
        </p:spPr>
        <p:txBody>
          <a:bodyPr/>
          <a:lstStyle/>
          <a:p>
            <a:r>
              <a:rPr lang="en-US" altLang="es-EC" dirty="0" smtClean="0"/>
              <a:t>Multiples </a:t>
            </a:r>
            <a:r>
              <a:rPr lang="en-US" altLang="es-EC" dirty="0" err="1" smtClean="0"/>
              <a:t>investigadores</a:t>
            </a:r>
            <a:endParaRPr lang="es-EC" altLang="es-EC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7938" y="1319432"/>
            <a:ext cx="12192000" cy="14068"/>
          </a:xfrm>
          <a:prstGeom prst="line">
            <a:avLst/>
          </a:prstGeom>
          <a:ln w="57150">
            <a:solidFill>
              <a:srgbClr val="345A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309" y="2235792"/>
            <a:ext cx="9374942" cy="431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18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1963738" y="228600"/>
            <a:ext cx="8229600" cy="1066800"/>
          </a:xfrm>
        </p:spPr>
        <p:txBody>
          <a:bodyPr/>
          <a:lstStyle/>
          <a:p>
            <a:r>
              <a:rPr lang="en-US" altLang="es-EC" sz="4000" dirty="0" err="1" smtClean="0"/>
              <a:t>Estudio</a:t>
            </a:r>
            <a:r>
              <a:rPr lang="en-US" altLang="es-EC" sz="4000" dirty="0" smtClean="0"/>
              <a:t> </a:t>
            </a:r>
            <a:r>
              <a:rPr lang="en-US" altLang="es-EC" sz="4000" dirty="0" err="1" smtClean="0"/>
              <a:t>Piloto</a:t>
            </a:r>
            <a:endParaRPr lang="en-US" altLang="es-EC" sz="4000" dirty="0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33600" y="1524000"/>
            <a:ext cx="8001000" cy="5029200"/>
          </a:xfrm>
        </p:spPr>
        <p:txBody>
          <a:bodyPr/>
          <a:lstStyle/>
          <a:p>
            <a:r>
              <a:rPr lang="en-US" altLang="es-EC" dirty="0" err="1"/>
              <a:t>Es</a:t>
            </a:r>
            <a:r>
              <a:rPr lang="en-US" altLang="es-EC" dirty="0"/>
              <a:t> </a:t>
            </a:r>
            <a:r>
              <a:rPr lang="en-US" altLang="es-EC" dirty="0" err="1"/>
              <a:t>común</a:t>
            </a:r>
            <a:r>
              <a:rPr lang="en-US" altLang="es-EC" dirty="0"/>
              <a:t> </a:t>
            </a:r>
            <a:r>
              <a:rPr lang="en-US" altLang="es-EC" dirty="0" err="1"/>
              <a:t>encontrar</a:t>
            </a:r>
            <a:r>
              <a:rPr lang="en-US" altLang="es-EC" dirty="0"/>
              <a:t> </a:t>
            </a:r>
            <a:r>
              <a:rPr lang="en-US" altLang="es-EC" dirty="0" err="1"/>
              <a:t>problemas</a:t>
            </a:r>
            <a:r>
              <a:rPr lang="en-US" altLang="es-EC" dirty="0"/>
              <a:t> </a:t>
            </a:r>
            <a:r>
              <a:rPr lang="en-US" altLang="es-EC" dirty="0" err="1"/>
              <a:t>después</a:t>
            </a:r>
            <a:r>
              <a:rPr lang="en-US" altLang="es-EC" dirty="0"/>
              <a:t> de </a:t>
            </a:r>
            <a:r>
              <a:rPr lang="en-US" altLang="es-EC" dirty="0" err="1"/>
              <a:t>digitar</a:t>
            </a:r>
            <a:r>
              <a:rPr lang="en-US" altLang="es-EC" dirty="0"/>
              <a:t> </a:t>
            </a:r>
            <a:r>
              <a:rPr lang="en-US" altLang="es-EC" dirty="0" err="1"/>
              <a:t>hitos</a:t>
            </a:r>
            <a:r>
              <a:rPr lang="en-US" altLang="es-EC" dirty="0"/>
              <a:t> </a:t>
            </a:r>
            <a:r>
              <a:rPr lang="en-US" altLang="es-EC" dirty="0" err="1"/>
              <a:t>en</a:t>
            </a:r>
            <a:r>
              <a:rPr lang="en-US" altLang="es-EC" dirty="0"/>
              <a:t> </a:t>
            </a:r>
            <a:r>
              <a:rPr lang="en-US" altLang="es-EC" dirty="0" err="1"/>
              <a:t>todos</a:t>
            </a:r>
            <a:r>
              <a:rPr lang="en-US" altLang="es-EC" dirty="0"/>
              <a:t> </a:t>
            </a:r>
            <a:r>
              <a:rPr lang="en-US" altLang="es-EC" dirty="0" err="1"/>
              <a:t>los</a:t>
            </a:r>
            <a:r>
              <a:rPr lang="en-US" altLang="es-EC" dirty="0"/>
              <a:t> </a:t>
            </a:r>
            <a:r>
              <a:rPr lang="en-US" altLang="es-EC" dirty="0" err="1"/>
              <a:t>especímenes</a:t>
            </a:r>
            <a:r>
              <a:rPr lang="en-US" altLang="es-EC" dirty="0"/>
              <a:t>, lo </a:t>
            </a:r>
            <a:r>
              <a:rPr lang="en-US" altLang="es-EC" dirty="0" err="1"/>
              <a:t>cual</a:t>
            </a:r>
            <a:r>
              <a:rPr lang="en-US" altLang="es-EC" dirty="0"/>
              <a:t> </a:t>
            </a:r>
            <a:r>
              <a:rPr lang="en-US" altLang="es-EC" dirty="0" err="1"/>
              <a:t>puede</a:t>
            </a:r>
            <a:r>
              <a:rPr lang="en-US" altLang="es-EC" dirty="0"/>
              <a:t> </a:t>
            </a:r>
            <a:r>
              <a:rPr lang="en-US" altLang="es-EC" dirty="0" err="1"/>
              <a:t>ser</a:t>
            </a:r>
            <a:r>
              <a:rPr lang="en-US" altLang="es-EC" dirty="0"/>
              <a:t> </a:t>
            </a:r>
            <a:r>
              <a:rPr lang="en-US" altLang="es-EC" dirty="0" err="1"/>
              <a:t>muy</a:t>
            </a:r>
            <a:r>
              <a:rPr lang="en-US" altLang="es-EC" dirty="0"/>
              <a:t> </a:t>
            </a:r>
            <a:r>
              <a:rPr lang="en-US" altLang="es-EC" dirty="0" err="1"/>
              <a:t>tedioso</a:t>
            </a:r>
            <a:r>
              <a:rPr lang="en-US" altLang="es-EC" dirty="0"/>
              <a:t> </a:t>
            </a:r>
            <a:r>
              <a:rPr lang="en-US" altLang="es-EC" dirty="0" err="1"/>
              <a:t>corregir</a:t>
            </a:r>
            <a:endParaRPr lang="en-US" altLang="es-EC" dirty="0"/>
          </a:p>
          <a:p>
            <a:endParaRPr lang="en-US" altLang="es-EC" dirty="0" smtClean="0"/>
          </a:p>
          <a:p>
            <a:r>
              <a:rPr lang="en-US" altLang="es-EC" dirty="0" err="1" smtClean="0"/>
              <a:t>Muchos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problemas</a:t>
            </a:r>
            <a:r>
              <a:rPr lang="en-US" altLang="es-EC" dirty="0" smtClean="0"/>
              <a:t> </a:t>
            </a:r>
            <a:r>
              <a:rPr lang="en-US" altLang="es-EC" dirty="0" smtClean="0"/>
              <a:t>se </a:t>
            </a:r>
            <a:r>
              <a:rPr lang="en-US" altLang="es-EC" dirty="0" err="1" smtClean="0"/>
              <a:t>pueden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evitar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realizando</a:t>
            </a:r>
            <a:r>
              <a:rPr lang="en-US" altLang="es-EC" dirty="0" smtClean="0"/>
              <a:t> un </a:t>
            </a:r>
            <a:r>
              <a:rPr lang="en-US" altLang="es-EC" dirty="0" err="1" smtClean="0"/>
              <a:t>estudio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piloto</a:t>
            </a:r>
            <a:endParaRPr lang="en-US" altLang="es-EC" dirty="0" smtClean="0"/>
          </a:p>
          <a:p>
            <a:endParaRPr lang="en-US" altLang="es-EC" dirty="0"/>
          </a:p>
          <a:p>
            <a:r>
              <a:rPr lang="en-US" altLang="es-EC" dirty="0" smtClean="0"/>
              <a:t>Se </a:t>
            </a:r>
            <a:r>
              <a:rPr lang="en-US" altLang="es-EC" dirty="0" err="1" smtClean="0"/>
              <a:t>puede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colectar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datos</a:t>
            </a:r>
            <a:r>
              <a:rPr lang="en-US" altLang="es-EC" dirty="0" smtClean="0"/>
              <a:t> de un </a:t>
            </a:r>
            <a:r>
              <a:rPr lang="en-US" altLang="es-EC" dirty="0" err="1" smtClean="0"/>
              <a:t>pequeño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número</a:t>
            </a:r>
            <a:r>
              <a:rPr lang="en-US" altLang="es-EC" dirty="0" smtClean="0"/>
              <a:t> de </a:t>
            </a:r>
            <a:r>
              <a:rPr lang="en-US" altLang="es-EC" dirty="0" err="1" smtClean="0"/>
              <a:t>espec</a:t>
            </a:r>
            <a:r>
              <a:rPr lang="en-US" altLang="es-EC" dirty="0" err="1"/>
              <a:t>í</a:t>
            </a:r>
            <a:r>
              <a:rPr lang="en-US" altLang="es-EC" dirty="0" err="1" smtClean="0"/>
              <a:t>menes</a:t>
            </a:r>
            <a:r>
              <a:rPr lang="en-US" altLang="es-EC" dirty="0" smtClean="0"/>
              <a:t> de </a:t>
            </a:r>
            <a:r>
              <a:rPr lang="en-US" altLang="es-EC" dirty="0" err="1" smtClean="0"/>
              <a:t>diferentes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grupos</a:t>
            </a:r>
            <a:r>
              <a:rPr lang="en-US" altLang="es-EC" dirty="0" smtClean="0"/>
              <a:t> y </a:t>
            </a:r>
            <a:r>
              <a:rPr lang="en-US" altLang="es-EC" dirty="0" err="1" smtClean="0"/>
              <a:t>realizar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algunos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análisis</a:t>
            </a:r>
            <a:r>
              <a:rPr lang="en-US" altLang="es-EC" dirty="0"/>
              <a:t> </a:t>
            </a:r>
            <a:r>
              <a:rPr lang="en-US" altLang="es-EC" dirty="0" err="1" smtClean="0"/>
              <a:t>preliminares</a:t>
            </a:r>
            <a:endParaRPr lang="en-US" altLang="es-EC" dirty="0"/>
          </a:p>
          <a:p>
            <a:endParaRPr lang="es-EC" altLang="es-EC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7938" y="1319432"/>
            <a:ext cx="12192000" cy="14068"/>
          </a:xfrm>
          <a:prstGeom prst="line">
            <a:avLst/>
          </a:prstGeom>
          <a:ln w="57150">
            <a:solidFill>
              <a:srgbClr val="345A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7616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731</TotalTime>
  <Words>255</Words>
  <Application>Microsoft Office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Criteríos Para la Selección de Hitos</vt:lpstr>
      <vt:lpstr>Semi-Hitos (Semi-Landmarks)</vt:lpstr>
      <vt:lpstr>PowerPoint Presentation</vt:lpstr>
      <vt:lpstr>Número de Hitos</vt:lpstr>
      <vt:lpstr>Problemas comunes </vt:lpstr>
      <vt:lpstr>Problemas comunes </vt:lpstr>
      <vt:lpstr>Problemas comunes </vt:lpstr>
      <vt:lpstr>Estudio Piloto</vt:lpstr>
    </vt:vector>
  </TitlesOfParts>
  <Company>DePaul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Morfometría Geométrica para Biólogos: Aplicaciones en la Ictiología</dc:title>
  <dc:creator>Aguirre, Windsor</dc:creator>
  <cp:lastModifiedBy>Aguirre, Windsor</cp:lastModifiedBy>
  <cp:revision>70</cp:revision>
  <dcterms:created xsi:type="dcterms:W3CDTF">2017-06-28T17:11:46Z</dcterms:created>
  <dcterms:modified xsi:type="dcterms:W3CDTF">2019-12-08T15:22:53Z</dcterms:modified>
</cp:coreProperties>
</file>

<file path=docProps/thumbnail.jpeg>
</file>